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77" r:id="rId10"/>
    <p:sldId id="278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Rosa Salas Labayen" initials="MRSL" lastIdx="1" clrIdx="0">
    <p:extLst>
      <p:ext uri="{19B8F6BF-5375-455C-9EA6-DF929625EA0E}">
        <p15:presenceInfo xmlns:p15="http://schemas.microsoft.com/office/powerpoint/2012/main" userId="María Rosa Salas Laba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A49"/>
    <a:srgbClr val="DE5C72"/>
    <a:srgbClr val="C14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5F103-366F-4868-B323-94A172E43EB1}" type="datetimeFigureOut">
              <a:rPr lang="it-IT" smtClean="0"/>
              <a:t>17/07/2020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A426-13E2-4681-9D34-27F875970FA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2425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4930-A51B-40B7-A4DD-7FA782701B58}" type="datetimeFigureOut">
              <a:rPr lang="it-IT" smtClean="0"/>
              <a:t>17/07/2020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EDB98-9180-4183-9B40-C6F2C40182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93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6" name="Picture 2" descr="W:\ILAB - Progetti\2019 - MOEC\02_Contenuti\Logo MOEC\Definitivo\Logo\moec_logo-0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3" b="29443"/>
          <a:stretch/>
        </p:blipFill>
        <p:spPr bwMode="auto">
          <a:xfrm>
            <a:off x="7218095" y="161943"/>
            <a:ext cx="1584451" cy="9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" y="293771"/>
            <a:ext cx="2151185" cy="613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66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4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4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5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2050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4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12" y="10341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712" y="39138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4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9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704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704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5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444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444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1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3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7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2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5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5" name="Picture 2" descr="W:\ILAB - Progetti\2019 - MOEC\02_Contenuti\Logo MOEC\Definitivo\Logo\moec_logo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38225"/>
            <a:ext cx="834407" cy="8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5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6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7" name="Immagine 6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2" y="6185840"/>
            <a:ext cx="1005620" cy="433183"/>
          </a:xfrm>
          <a:prstGeom prst="rect">
            <a:avLst/>
          </a:prstGeom>
        </p:spPr>
      </p:pic>
      <p:pic>
        <p:nvPicPr>
          <p:cNvPr id="8" name="Immagine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6284064"/>
            <a:ext cx="899189" cy="236733"/>
          </a:xfrm>
          <a:prstGeom prst="rect">
            <a:avLst/>
          </a:prstGeom>
        </p:spPr>
      </p:pic>
      <p:pic>
        <p:nvPicPr>
          <p:cNvPr id="9" name="Immagine 8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45" y="6214314"/>
            <a:ext cx="948425" cy="397374"/>
          </a:xfrm>
          <a:prstGeom prst="rect">
            <a:avLst/>
          </a:prstGeom>
        </p:spPr>
      </p:pic>
      <p:pic>
        <p:nvPicPr>
          <p:cNvPr id="10" name="Immagine 9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66" y="6289266"/>
            <a:ext cx="904660" cy="274531"/>
          </a:xfrm>
          <a:prstGeom prst="rect">
            <a:avLst/>
          </a:prstGeom>
        </p:spPr>
      </p:pic>
      <p:pic>
        <p:nvPicPr>
          <p:cNvPr id="11" name="Immagine 10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2" y="6278095"/>
            <a:ext cx="962351" cy="2427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magine 11"/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11" y="6167437"/>
            <a:ext cx="477445" cy="469985"/>
          </a:xfrm>
          <a:prstGeom prst="rect">
            <a:avLst/>
          </a:prstGeom>
        </p:spPr>
      </p:pic>
      <p:pic>
        <p:nvPicPr>
          <p:cNvPr id="13" name="Immagine 12"/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84" y="6214314"/>
            <a:ext cx="639801" cy="404709"/>
          </a:xfrm>
          <a:prstGeom prst="rect">
            <a:avLst/>
          </a:prstGeom>
        </p:spPr>
      </p:pic>
      <p:pic>
        <p:nvPicPr>
          <p:cNvPr id="14" name="Immagine 13"/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64" y="6323278"/>
            <a:ext cx="876312" cy="257621"/>
          </a:xfrm>
          <a:prstGeom prst="rect">
            <a:avLst/>
          </a:prstGeom>
        </p:spPr>
      </p:pic>
      <p:cxnSp>
        <p:nvCxnSpPr>
          <p:cNvPr id="15" name="Connettore diritto 14"/>
          <p:cNvCxnSpPr/>
          <p:nvPr userDrawn="1"/>
        </p:nvCxnSpPr>
        <p:spPr>
          <a:xfrm>
            <a:off x="457200" y="5986311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5"/>
          <a:stretch/>
        </p:blipFill>
        <p:spPr>
          <a:xfrm>
            <a:off x="3953123" y="5817322"/>
            <a:ext cx="1237755" cy="332581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63500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461030"/>
            <a:ext cx="7772400" cy="2387600"/>
          </a:xfrm>
        </p:spPr>
        <p:txBody>
          <a:bodyPr anchor="ctr">
            <a:normAutofit fontScale="90000"/>
          </a:bodyPr>
          <a:lstStyle/>
          <a:p>
            <a:r>
              <a:rPr lang="es-ES" b="1" dirty="0"/>
              <a:t>UNIVERSIDAD PONTIFICIA COMILLAS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251200" y="4791827"/>
            <a:ext cx="5892799" cy="121028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5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 MOEC</a:t>
            </a:r>
          </a:p>
          <a:p>
            <a:pPr algn="l"/>
            <a:r>
              <a:rPr lang="es-ES" sz="5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Madrid, 4 de Noviembre, 2019</a:t>
            </a:r>
          </a:p>
          <a:p>
            <a:endParaRPr lang="it-IT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91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01AE9BC-5B41-442F-947F-6759A8BE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34778"/>
            <a:ext cx="8010525" cy="59421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BECAS Y AYUDAS</a:t>
            </a:r>
          </a:p>
          <a:p>
            <a:pPr marL="0" indent="0">
              <a:buNone/>
            </a:pPr>
            <a:endParaRPr lang="es-ES" sz="4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 alumnos de la Universidad gozarán de los mismos beneficios que los demás universitarios españoles en materias de seguro escolar, becas oficiales y otras becas.</a:t>
            </a:r>
          </a:p>
          <a:p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Comillas oferta estudios de Grado para alumnos que comienzan sus estudios superiores. También ofrece estudios de Postgrado para titulados universitarios y profesionales.</a:t>
            </a:r>
          </a:p>
          <a:p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 sobre becas y ayudas:</a:t>
            </a:r>
          </a:p>
          <a:p>
            <a:pPr lvl="1"/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Becas y ayudas propias de la universidad: 704</a:t>
            </a:r>
          </a:p>
          <a:p>
            <a:pPr lvl="1"/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Becas ministerio: 559</a:t>
            </a:r>
          </a:p>
          <a:p>
            <a:pPr lvl="1"/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Becas de la Comunidad de Madrid a alumnos excelentes: 300</a:t>
            </a:r>
          </a:p>
          <a:p>
            <a:pPr lvl="1"/>
            <a:r>
              <a:rPr lang="es-E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Otras becas:13</a:t>
            </a:r>
          </a:p>
          <a:p>
            <a:endParaRPr lang="es-ES" sz="4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8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2093208"/>
            <a:ext cx="7772400" cy="2387600"/>
          </a:xfrm>
        </p:spPr>
        <p:txBody>
          <a:bodyPr anchor="ctr">
            <a:normAutofit/>
          </a:bodyPr>
          <a:lstStyle/>
          <a:p>
            <a:r>
              <a:rPr lang="es-ES" b="1" dirty="0"/>
              <a:t>MISIÓN DE LA UNIVERSIDAD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27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32A09-ECFA-4D47-A31B-6AD9BB61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489"/>
            <a:ext cx="7796893" cy="5474070"/>
          </a:xfrm>
        </p:spPr>
        <p:txBody>
          <a:bodyPr>
            <a:normAutofit fontScale="92500" lnSpcReduction="10000"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la Universidad es prioritario el cultivo de la ciencia y la transferencia del conocimiento científico</a:t>
            </a:r>
          </a:p>
          <a:p>
            <a:pPr marL="0" indent="0">
              <a:buNone/>
            </a:pPr>
            <a:endParaRPr lang="es-E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s-E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Pero la ciencia por sí sola no es suficiente... </a:t>
            </a:r>
          </a:p>
          <a:p>
            <a:pPr lvl="1"/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 esforzamos por abarcar la realidad completa de la humanidad y el mundo en que vivimos.</a:t>
            </a:r>
          </a:p>
          <a:p>
            <a:pPr lvl="1"/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desarrollo personal junto con el progreso académico</a:t>
            </a:r>
          </a:p>
          <a:p>
            <a:pPr lvl="1"/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Insistencia en un enfoque crítico</a:t>
            </a:r>
          </a:p>
          <a:p>
            <a:pPr lvl="1"/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Dimensión local, nacional e internacional</a:t>
            </a:r>
          </a:p>
          <a:p>
            <a:pPr lvl="1"/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Aspiramos a la calidad</a:t>
            </a:r>
          </a:p>
        </p:txBody>
      </p:sp>
    </p:spTree>
    <p:extLst>
      <p:ext uri="{BB962C8B-B14F-4D97-AF65-F5344CB8AC3E}">
        <p14:creationId xmlns:p14="http://schemas.microsoft.com/office/powerpoint/2010/main" val="341014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FF971-FCAC-4B7A-9E61-985902A9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6089"/>
            <a:ext cx="7516974" cy="537247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s-E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Nuestra universidad es católica... Esta realidad es esencial a nuestra misión y le confiere un perfil específico: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hombre, el centro del mundo. Jesucristo, el centro del hombre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respuesta cristiana a las preguntas fundamentales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Libertad para explorar</a:t>
            </a:r>
          </a:p>
          <a:p>
            <a:pPr marL="0" indent="0">
              <a:buNone/>
            </a:pPr>
            <a:endParaRPr lang="es-E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 gustaría tener: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en la vida universitaria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a nivel personal y de grupo</a:t>
            </a: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Renovación permanente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8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93DB1E0-38B1-44D7-92FC-3D86D909B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" y="0"/>
            <a:ext cx="8240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2093208"/>
            <a:ext cx="7772400" cy="2387600"/>
          </a:xfrm>
        </p:spPr>
        <p:txBody>
          <a:bodyPr anchor="ctr">
            <a:normAutofit/>
          </a:bodyPr>
          <a:lstStyle/>
          <a:p>
            <a:r>
              <a:rPr lang="es-ES" b="1" dirty="0"/>
              <a:t>NUESTRA UNIVERSIDAD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970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25450" y="677333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 err="1"/>
              <a:t>En</a:t>
            </a:r>
            <a:r>
              <a:rPr lang="en-US" sz="2800" dirty="0"/>
              <a:t> 1890 El Papa León XIII </a:t>
            </a:r>
            <a:r>
              <a:rPr lang="en-US" sz="2800" dirty="0" err="1"/>
              <a:t>erigió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Villa de Comillas (Santander), un </a:t>
            </a:r>
            <a:r>
              <a:rPr lang="en-US" sz="2800" dirty="0" err="1"/>
              <a:t>Seminario</a:t>
            </a:r>
            <a:r>
              <a:rPr lang="en-US" sz="2800" dirty="0"/>
              <a:t> para la </a:t>
            </a:r>
            <a:r>
              <a:rPr lang="en-US" sz="2800" dirty="0" err="1"/>
              <a:t>formación</a:t>
            </a:r>
            <a:r>
              <a:rPr lang="en-US" sz="2800" dirty="0"/>
              <a:t> de </a:t>
            </a:r>
            <a:r>
              <a:rPr lang="en-US" sz="2800" dirty="0" err="1"/>
              <a:t>religiosos</a:t>
            </a:r>
            <a:r>
              <a:rPr lang="en-US" sz="2800" dirty="0"/>
              <a:t> de </a:t>
            </a:r>
            <a:r>
              <a:rPr lang="en-US" sz="2800" dirty="0" err="1"/>
              <a:t>España</a:t>
            </a:r>
            <a:r>
              <a:rPr lang="en-US" sz="2800" dirty="0"/>
              <a:t>, </a:t>
            </a:r>
            <a:r>
              <a:rPr lang="en-US" sz="2800" dirty="0" err="1"/>
              <a:t>Latinoamérica</a:t>
            </a:r>
            <a:r>
              <a:rPr lang="en-US" sz="2800" dirty="0"/>
              <a:t> y Filipinas gracias a los Proyectos </a:t>
            </a:r>
            <a:r>
              <a:rPr lang="en-US" sz="2800" dirty="0" err="1"/>
              <a:t>fundacionales</a:t>
            </a:r>
            <a:r>
              <a:rPr lang="en-US" sz="2800" dirty="0"/>
              <a:t> del Primer y Segundo </a:t>
            </a:r>
            <a:r>
              <a:rPr lang="en-US" sz="2800" dirty="0" err="1"/>
              <a:t>Marqués</a:t>
            </a:r>
            <a:r>
              <a:rPr lang="en-US" sz="2800" dirty="0"/>
              <a:t> de Comillas</a:t>
            </a:r>
            <a:endParaRPr lang="it-IT" sz="2800" dirty="0"/>
          </a:p>
        </p:txBody>
      </p:sp>
      <p:pic>
        <p:nvPicPr>
          <p:cNvPr id="4" name="Picture 2" descr="FALTA TEXTO">
            <a:extLst>
              <a:ext uri="{FF2B5EF4-FFF2-40B4-BE49-F238E27FC236}">
                <a16:creationId xmlns:a16="http://schemas.microsoft.com/office/drawing/2014/main" id="{DA6D814D-75D1-4D33-8A53-9163A7F4D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951" y="2483707"/>
            <a:ext cx="6027697" cy="3319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48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6BDC7-DD06-4FA0-BAB4-96306B8E0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488" y="1012824"/>
            <a:ext cx="5410906" cy="47557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Desde su fundación Comillas fue encomendada a la Compañía de Jesús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b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Universidad Pontificia Comillas es,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pues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una Universidad de la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Iglesia</a:t>
            </a:r>
            <a:b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F70C1D-C47D-4392-BE8B-4FBB79453D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3" t="85572" r="33760"/>
          <a:stretch/>
        </p:blipFill>
        <p:spPr>
          <a:xfrm>
            <a:off x="5164490" y="2608225"/>
            <a:ext cx="1018572" cy="78249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79C3E1B-6D5F-455E-B535-3839F95C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5" y="626358"/>
            <a:ext cx="2509686" cy="17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D39B0E6-77EE-49CE-99AF-03E3729C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7" y="2762191"/>
            <a:ext cx="2531347" cy="27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4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072F3-65A5-40C5-81C4-3CF440A9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0933"/>
            <a:ext cx="7886700" cy="3372735"/>
          </a:xfrm>
        </p:spPr>
        <p:txBody>
          <a:bodyPr>
            <a:noAutofit/>
          </a:bodyPr>
          <a:lstStyle/>
          <a:p>
            <a:r>
              <a:rPr lang="en-US" sz="3100" b="1" dirty="0"/>
              <a:t>Poco a poco la Universidad </a:t>
            </a:r>
            <a:r>
              <a:rPr lang="en-US" sz="3100" b="1" dirty="0" err="1"/>
              <a:t>fue</a:t>
            </a:r>
            <a:r>
              <a:rPr lang="en-US" sz="3100" b="1" dirty="0"/>
              <a:t> </a:t>
            </a:r>
            <a:r>
              <a:rPr lang="en-US" sz="3100" b="1" dirty="0" err="1"/>
              <a:t>ampliando</a:t>
            </a:r>
            <a:r>
              <a:rPr lang="en-US" sz="3100" b="1" dirty="0"/>
              <a:t> los </a:t>
            </a:r>
            <a:r>
              <a:rPr lang="en-US" sz="3100" b="1" dirty="0" err="1"/>
              <a:t>estudios</a:t>
            </a:r>
            <a:r>
              <a:rPr lang="en-US" sz="3100" b="1" dirty="0"/>
              <a:t> que </a:t>
            </a:r>
            <a:r>
              <a:rPr lang="en-US" sz="3100" b="1" dirty="0" err="1"/>
              <a:t>ofertaba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 err="1"/>
              <a:t>En</a:t>
            </a:r>
            <a:r>
              <a:rPr lang="en-US" sz="3100" b="1" dirty="0"/>
              <a:t> 1969 el </a:t>
            </a:r>
            <a:r>
              <a:rPr lang="en-US" sz="3100" b="1" dirty="0" err="1"/>
              <a:t>edificio</a:t>
            </a:r>
            <a:r>
              <a:rPr lang="en-US" sz="3100" b="1" dirty="0"/>
              <a:t> de Cantabria </a:t>
            </a:r>
            <a:r>
              <a:rPr lang="en-US" sz="3100" b="1" dirty="0" err="1"/>
              <a:t>fue</a:t>
            </a:r>
            <a:r>
              <a:rPr lang="en-US" sz="3100" b="1" dirty="0"/>
              <a:t> </a:t>
            </a:r>
            <a:r>
              <a:rPr lang="en-US" sz="3100" b="1" dirty="0" err="1"/>
              <a:t>dejado</a:t>
            </a:r>
            <a:r>
              <a:rPr lang="en-US" sz="3100" b="1" dirty="0"/>
              <a:t> </a:t>
            </a:r>
            <a:r>
              <a:rPr lang="en-US" sz="3100" b="1" dirty="0" err="1"/>
              <a:t>como</a:t>
            </a:r>
            <a:r>
              <a:rPr lang="en-US" sz="3100" b="1" dirty="0"/>
              <a:t> </a:t>
            </a:r>
            <a:r>
              <a:rPr lang="en-US" sz="3100" b="1" dirty="0" err="1"/>
              <a:t>sede</a:t>
            </a:r>
            <a:r>
              <a:rPr lang="en-US" sz="3100" b="1" dirty="0"/>
              <a:t> de la Universidad y </a:t>
            </a:r>
            <a:r>
              <a:rPr lang="en-US" sz="3100" b="1" dirty="0" err="1"/>
              <a:t>todos</a:t>
            </a:r>
            <a:r>
              <a:rPr lang="en-US" sz="3100" b="1" dirty="0"/>
              <a:t> sus </a:t>
            </a:r>
            <a:r>
              <a:rPr lang="en-US" sz="3100" b="1" dirty="0" err="1"/>
              <a:t>estudios</a:t>
            </a:r>
            <a:r>
              <a:rPr lang="en-US" sz="3100" b="1" dirty="0"/>
              <a:t> se </a:t>
            </a:r>
            <a:r>
              <a:rPr lang="en-US" sz="3100" b="1" dirty="0" err="1"/>
              <a:t>trasladaron</a:t>
            </a:r>
            <a:r>
              <a:rPr lang="en-US" sz="3100" b="1" dirty="0"/>
              <a:t> a Madrid</a:t>
            </a:r>
            <a:br>
              <a:rPr lang="es-ES" sz="3100" b="1" dirty="0"/>
            </a:br>
            <a:endParaRPr lang="es-ES" sz="3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05D87B-ED90-4826-8326-13BF2E1C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8" t="23615" r="26456" b="20577"/>
          <a:stretch/>
        </p:blipFill>
        <p:spPr>
          <a:xfrm>
            <a:off x="963120" y="3471997"/>
            <a:ext cx="3183038" cy="21509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EA54F2-B511-48BD-8894-5D3F47D00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3" t="23389" r="27215" b="18552"/>
          <a:stretch/>
        </p:blipFill>
        <p:spPr>
          <a:xfrm>
            <a:off x="5656118" y="3429000"/>
            <a:ext cx="3190661" cy="22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6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25867-1452-43BE-9FC1-18DE3D05A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245181"/>
            <a:ext cx="8413750" cy="3592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actualidad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(Nov. 2019) se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ofertan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estudios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Grado y Doble Grado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Europeos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Facultad de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Ciencias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Económicas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: 7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Facultad de Derecho: 5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Escuela de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Ingeniería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: 4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Facultad de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Ciencias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Humanas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Sociales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: 19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Facultad de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Teología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: 2</a:t>
            </a:r>
          </a:p>
          <a:p>
            <a:pPr marL="1076325" indent="0">
              <a:buNone/>
            </a:pP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Escuela de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Enfermería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1" dirty="0" err="1">
                <a:solidFill>
                  <a:srgbClr val="823A49"/>
                </a:solidFill>
                <a:latin typeface="+mj-lt"/>
                <a:ea typeface="+mj-ea"/>
                <a:cs typeface="+mj-cs"/>
              </a:rPr>
              <a:t>Fisioterapia</a:t>
            </a:r>
            <a:r>
              <a:rPr lang="en-US" sz="2000" b="1" dirty="0">
                <a:solidFill>
                  <a:srgbClr val="823A49"/>
                </a:solidFill>
                <a:latin typeface="+mj-lt"/>
                <a:ea typeface="+mj-ea"/>
                <a:cs typeface="+mj-cs"/>
              </a:rPr>
              <a:t>: 3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Másters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oficiales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39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Cursos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propios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postgrado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60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Escuela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Internacional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Doctorado</a:t>
            </a:r>
            <a:endParaRPr lang="en-US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Programas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Doctorado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5</a:t>
            </a:r>
            <a:endParaRPr lang="es-ES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661F2E-6EE1-4946-BA8B-DD50B7B54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9" t="27665" r="26455" b="22264"/>
          <a:stretch/>
        </p:blipFill>
        <p:spPr>
          <a:xfrm>
            <a:off x="5851725" y="3837342"/>
            <a:ext cx="3130155" cy="18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4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64F2F-85F5-408E-B6D5-79E17310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84" y="237065"/>
            <a:ext cx="7886700" cy="56941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Además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la Universidad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cuenta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centros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servicios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entre los que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Espiritualidad</a:t>
            </a: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Institito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Investigación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Tecnológica</a:t>
            </a: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Universitario de la Familia </a:t>
            </a: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Migraciones</a:t>
            </a: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Ciencias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Educación (ICE)</a:t>
            </a: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Postgrado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Formación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Continuaion</a:t>
            </a: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Instituto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Lenguas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Modernas</a:t>
            </a: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966913"/>
            <a:r>
              <a:rPr lang="es-E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Universidad de Mayores, para alumnos de más de 50 años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Imagen que contiene exterior, edificio, vista, área&#10;&#10;Descripción generada automáticamente">
            <a:extLst>
              <a:ext uri="{FF2B5EF4-FFF2-40B4-BE49-F238E27FC236}">
                <a16:creationId xmlns:a16="http://schemas.microsoft.com/office/drawing/2014/main" id="{6AE1A0F1-9393-4976-9118-9EF5D8FCA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3" y="1063906"/>
            <a:ext cx="3030371" cy="2020247"/>
          </a:xfrm>
          <a:prstGeom prst="rect">
            <a:avLst/>
          </a:prstGeom>
        </p:spPr>
      </p:pic>
      <p:pic>
        <p:nvPicPr>
          <p:cNvPr id="5" name="Imagen 4" descr="Imagen que contiene exterior, camino, pasto, edificio&#10;&#10;Descripción generada automáticamente">
            <a:extLst>
              <a:ext uri="{FF2B5EF4-FFF2-40B4-BE49-F238E27FC236}">
                <a16:creationId xmlns:a16="http://schemas.microsoft.com/office/drawing/2014/main" id="{46D2058B-4C44-496D-AE7D-2C39EC4CF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8" y="3322999"/>
            <a:ext cx="3038596" cy="22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1779B-D069-4C2A-B194-7BD6D1976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9644"/>
            <a:ext cx="7886700" cy="5553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UNIVERSIDAD EN CIFRAS (Nov. 2019):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Estudiantes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Grado: 7.717</a:t>
            </a: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Estudiantes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Postgrado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4.090</a:t>
            </a: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Estudiantes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Universidad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Mayores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147</a:t>
            </a:r>
          </a:p>
          <a:p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Alumnos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Erasmus: 451</a:t>
            </a: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Número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alumnos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intercambio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convenios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bilaterales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937</a:t>
            </a: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773</a:t>
            </a:r>
          </a:p>
          <a:p>
            <a:endParaRPr lang="en-US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Número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profesores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investigadores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1,858</a:t>
            </a:r>
          </a:p>
          <a:p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Número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Personal de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Administración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Servicios</a:t>
            </a:r>
            <a:r>
              <a:rPr lang="en-US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369</a:t>
            </a:r>
            <a:br>
              <a:rPr lang="en-U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7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01AE9BC-5B41-442F-947F-6759A8BE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34778"/>
            <a:ext cx="8010525" cy="59421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BECAS Y AYUDAS</a:t>
            </a:r>
          </a:p>
          <a:p>
            <a:r>
              <a:rPr lang="es-E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Universidad, como institución de la Iglesia Católica que presta su servicio a la sociedad, ofrece becas y ayudas de diversas modalidades a sus alumnos, para colaborar a los gastos de enseñanza y propiciar la igualdad de oportunidades en función de las necesidades individualizadas de cada alumno.</a:t>
            </a:r>
          </a:p>
          <a:p>
            <a:endParaRPr lang="es-ES" sz="4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s-E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Estas ayudas son financiadas con fondos propios y con las aportaciones de la Fundación Universitaria Comillas-ICAI, del Fondo de Ayudas Eclesiásticas y de la Fundación no autónoma para estudios de aspirantes al sacerdocio y de otras entidades y personas.</a:t>
            </a:r>
          </a:p>
          <a:p>
            <a:endParaRPr lang="es-ES" sz="4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s-ES" sz="4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Universidad ofrece ayudas propias al estudio en Grado para aquellos estudiantes que no dispongan de medios suficientes que consisten en una reducción parcial de los honorarios de enseñanza.</a:t>
            </a:r>
          </a:p>
        </p:txBody>
      </p:sp>
    </p:spTree>
    <p:extLst>
      <p:ext uri="{BB962C8B-B14F-4D97-AF65-F5344CB8AC3E}">
        <p14:creationId xmlns:p14="http://schemas.microsoft.com/office/powerpoint/2010/main" val="1980247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DESIGN_ID_TEMA DI OFFICE" val="xHQ1odqZ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MOEC">
      <a:dk1>
        <a:srgbClr val="C14B50"/>
      </a:dk1>
      <a:lt1>
        <a:sysClr val="window" lastClr="FFFFFF"/>
      </a:lt1>
      <a:dk2>
        <a:srgbClr val="C14B50"/>
      </a:dk2>
      <a:lt2>
        <a:srgbClr val="E7E6E6"/>
      </a:lt2>
      <a:accent1>
        <a:srgbClr val="C14B50"/>
      </a:accent1>
      <a:accent2>
        <a:srgbClr val="E5AB55"/>
      </a:accent2>
      <a:accent3>
        <a:srgbClr val="A5A5A5"/>
      </a:accent3>
      <a:accent4>
        <a:srgbClr val="F7CBAC"/>
      </a:accent4>
      <a:accent5>
        <a:srgbClr val="8EAADB"/>
      </a:accent5>
      <a:accent6>
        <a:srgbClr val="DBDBDB"/>
      </a:accent6>
      <a:hlink>
        <a:srgbClr val="85C0FB"/>
      </a:hlink>
      <a:folHlink>
        <a:srgbClr val="C490AA"/>
      </a:folHlink>
    </a:clrScheme>
    <a:fontScheme name="MOEC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661</Words>
  <Application>Microsoft Office PowerPoint</Application>
  <PresentationFormat>Presentación en pantalla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Calibri</vt:lpstr>
      <vt:lpstr>Tema di Office</vt:lpstr>
      <vt:lpstr>UNIVERSIDAD PONTIFICIA COMILLAS</vt:lpstr>
      <vt:lpstr>NUESTRA UNIVERSIDAD</vt:lpstr>
      <vt:lpstr>En 1890 El Papa León XIII erigió en la Villa de Comillas (Santander), un Seminario para la formación de religiosos de España, Latinoamérica y Filipinas gracias a los Proyectos fundacionales del Primer y Segundo Marqués de Comillas</vt:lpstr>
      <vt:lpstr>Presentación de PowerPoint</vt:lpstr>
      <vt:lpstr>Poco a poco la Universidad fue ampliando los estudios que ofertaba  En 1969 el edificio de Cantabria fue dejado como sede de la Universidad y todos sus estudios se trasladaron a Madrid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MISIÓN DE LA UNIVERSIDAD</vt:lpstr>
      <vt:lpstr>Presentación de PowerPoint</vt:lpstr>
      <vt:lpstr>Presentación de PowerPoint</vt:lpstr>
      <vt:lpstr>Presentación de PowerPoint</vt:lpstr>
    </vt:vector>
  </TitlesOfParts>
  <Company>Università Cattolica del Sacro Cuore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s-cepa-01-mi</dc:creator>
  <cp:lastModifiedBy>María Rosa Salas Labayen</cp:lastModifiedBy>
  <cp:revision>25</cp:revision>
  <dcterms:created xsi:type="dcterms:W3CDTF">2019-10-17T09:44:17Z</dcterms:created>
  <dcterms:modified xsi:type="dcterms:W3CDTF">2020-07-17T09:34:48Z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65FE6AB0-9CA4-4DC8-AE6C-AFC6EBFAE68D</vt:lpwstr>
  </property>
  <property fmtid="{D5CDD505-2E9C-101B-9397-08002B2CF9AE}" pid="3" name="ArticulatePath">
    <vt:lpwstr>Presentazione standard1</vt:lpwstr>
  </property>
</Properties>
</file>